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sldIdLst>
    <p:sldId id="299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97" r:id="rId10"/>
    <p:sldId id="298" r:id="rId11"/>
    <p:sldId id="30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468501"/>
            <a:ext cx="4038600" cy="700088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171950"/>
            <a:ext cx="4038600" cy="561415"/>
          </a:xfrm>
        </p:spPr>
        <p:txBody>
          <a:bodyPr>
            <a:normAutofit/>
          </a:bodyPr>
          <a:lstStyle>
            <a:lvl1pPr marL="0" indent="0" algn="l">
              <a:spcBef>
                <a:spcPts val="225"/>
              </a:spcBef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4819230"/>
            <a:ext cx="1232647" cy="273844"/>
          </a:xfrm>
        </p:spPr>
        <p:txBody>
          <a:bodyPr/>
          <a:lstStyle>
            <a:lvl1pPr algn="l">
              <a:defRPr/>
            </a:lvl1pPr>
          </a:lstStyle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4819230"/>
            <a:ext cx="2617694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71450"/>
            <a:ext cx="4235450" cy="3140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8" name="Rectangle 7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0" name="Rectangle 9"/>
          <p:cNvSpPr/>
          <p:nvPr/>
        </p:nvSpPr>
        <p:spPr>
          <a:xfrm>
            <a:off x="4624388" y="1783080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sz="135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2" y="131109"/>
            <a:ext cx="413309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5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171450"/>
            <a:ext cx="2057400" cy="1529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2" name="Rectangle 11"/>
          <p:cNvSpPr/>
          <p:nvPr/>
        </p:nvSpPr>
        <p:spPr>
          <a:xfrm>
            <a:off x="6802438" y="1783080"/>
            <a:ext cx="2057400" cy="1529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</p:spTree>
    <p:extLst>
      <p:ext uri="{BB962C8B-B14F-4D97-AF65-F5344CB8AC3E}">
        <p14:creationId xmlns:p14="http://schemas.microsoft.com/office/powerpoint/2010/main" val="297257382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0" name="TextBox 9"/>
          <p:cNvSpPr txBox="1"/>
          <p:nvPr/>
        </p:nvSpPr>
        <p:spPr>
          <a:xfrm>
            <a:off x="223186" y="171450"/>
            <a:ext cx="26090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1" y="1489472"/>
            <a:ext cx="3657413" cy="147447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1" y="3123724"/>
            <a:ext cx="3657413" cy="147447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89472"/>
            <a:ext cx="3657600" cy="147447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127248"/>
            <a:ext cx="3657600" cy="147447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045561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8" name="TextBox 7"/>
          <p:cNvSpPr txBox="1"/>
          <p:nvPr/>
        </p:nvSpPr>
        <p:spPr>
          <a:xfrm>
            <a:off x="223186" y="171450"/>
            <a:ext cx="26090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3120932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569596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6" y="171450"/>
            <a:ext cx="3451225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1928812"/>
            <a:ext cx="3255264" cy="871538"/>
          </a:xfrm>
        </p:spPr>
        <p:txBody>
          <a:bodyPr anchor="b">
            <a:normAutofit/>
          </a:bodyPr>
          <a:lstStyle>
            <a:lvl1pPr algn="l">
              <a:defRPr sz="19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6" y="204788"/>
            <a:ext cx="4597399" cy="438983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2800351"/>
            <a:ext cx="3255264" cy="1794272"/>
          </a:xfrm>
        </p:spPr>
        <p:txBody>
          <a:bodyPr/>
          <a:lstStyle>
            <a:lvl1pPr marL="0" indent="0">
              <a:buNone/>
              <a:defRPr sz="105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4817689"/>
            <a:ext cx="1537447" cy="273844"/>
          </a:xfrm>
        </p:spPr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6" y="4817689"/>
            <a:ext cx="3316941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31109"/>
            <a:ext cx="413309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5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36552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2343150"/>
            <a:ext cx="3898272" cy="653654"/>
          </a:xfrm>
        </p:spPr>
        <p:txBody>
          <a:bodyPr anchor="b">
            <a:normAutofit/>
          </a:bodyPr>
          <a:lstStyle>
            <a:lvl1pPr algn="l">
              <a:defRPr sz="195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71450"/>
            <a:ext cx="3460658" cy="475892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2996803"/>
            <a:ext cx="3898272" cy="16109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4817689"/>
            <a:ext cx="1537447" cy="273844"/>
          </a:xfrm>
        </p:spPr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4817689"/>
            <a:ext cx="300513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10" name="TextBox 9"/>
          <p:cNvSpPr txBox="1"/>
          <p:nvPr/>
        </p:nvSpPr>
        <p:spPr>
          <a:xfrm>
            <a:off x="3990110" y="2528048"/>
            <a:ext cx="2205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18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25636638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3318061"/>
            <a:ext cx="6191157" cy="625289"/>
          </a:xfrm>
        </p:spPr>
        <p:txBody>
          <a:bodyPr anchor="b">
            <a:normAutofit/>
          </a:bodyPr>
          <a:lstStyle>
            <a:lvl1pPr algn="l">
              <a:defRPr sz="195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71450"/>
            <a:ext cx="6378389" cy="314096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6" y="3943350"/>
            <a:ext cx="6191157" cy="664369"/>
          </a:xfrm>
        </p:spPr>
        <p:txBody>
          <a:bodyPr/>
          <a:lstStyle>
            <a:lvl1pPr marL="0" indent="0">
              <a:spcBef>
                <a:spcPts val="225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8" name="Rectangle 7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9" name="Rectangle 8"/>
          <p:cNvSpPr/>
          <p:nvPr/>
        </p:nvSpPr>
        <p:spPr>
          <a:xfrm>
            <a:off x="6802438" y="1783080"/>
            <a:ext cx="2057400" cy="15293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0" name="TextBox 9"/>
          <p:cNvSpPr txBox="1"/>
          <p:nvPr/>
        </p:nvSpPr>
        <p:spPr>
          <a:xfrm>
            <a:off x="327212" y="3474595"/>
            <a:ext cx="2205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18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42208895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71450"/>
            <a:ext cx="6387167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1928812"/>
            <a:ext cx="6181611" cy="871538"/>
          </a:xfrm>
        </p:spPr>
        <p:txBody>
          <a:bodyPr anchor="b">
            <a:normAutofit/>
          </a:bodyPr>
          <a:lstStyle>
            <a:lvl1pPr algn="l">
              <a:defRPr sz="19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2800351"/>
            <a:ext cx="6179566" cy="1794272"/>
          </a:xfrm>
        </p:spPr>
        <p:txBody>
          <a:bodyPr/>
          <a:lstStyle>
            <a:lvl1pPr marL="0" indent="0">
              <a:buNone/>
              <a:defRPr sz="105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4676706"/>
            <a:ext cx="134839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6" y="4676706"/>
            <a:ext cx="46481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9" name="TextBox 8"/>
          <p:cNvSpPr txBox="1"/>
          <p:nvPr/>
        </p:nvSpPr>
        <p:spPr>
          <a:xfrm>
            <a:off x="424892" y="131109"/>
            <a:ext cx="413309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5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781205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3401568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8591291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71450"/>
            <a:ext cx="4235450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1928812"/>
            <a:ext cx="4016633" cy="871538"/>
          </a:xfrm>
        </p:spPr>
        <p:txBody>
          <a:bodyPr anchor="b">
            <a:normAutofit/>
          </a:bodyPr>
          <a:lstStyle>
            <a:lvl1pPr algn="l">
              <a:defRPr sz="19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2800351"/>
            <a:ext cx="4015304" cy="1794272"/>
          </a:xfrm>
        </p:spPr>
        <p:txBody>
          <a:bodyPr/>
          <a:lstStyle>
            <a:lvl1pPr marL="0" indent="0">
              <a:buNone/>
              <a:defRPr sz="105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4676706"/>
            <a:ext cx="134839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6" y="4676706"/>
            <a:ext cx="25907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9" name="TextBox 8"/>
          <p:cNvSpPr txBox="1"/>
          <p:nvPr/>
        </p:nvSpPr>
        <p:spPr>
          <a:xfrm>
            <a:off x="424892" y="131109"/>
            <a:ext cx="413309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5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1" name="Rectangle 10"/>
          <p:cNvSpPr/>
          <p:nvPr/>
        </p:nvSpPr>
        <p:spPr>
          <a:xfrm>
            <a:off x="4624388" y="3401045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1786247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1786247"/>
            <a:ext cx="2057400" cy="314096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515458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343150"/>
            <a:ext cx="3108960" cy="653654"/>
          </a:xfrm>
        </p:spPr>
        <p:txBody>
          <a:bodyPr anchor="b">
            <a:normAutofit/>
          </a:bodyPr>
          <a:lstStyle>
            <a:lvl1pPr algn="l">
              <a:defRPr sz="195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773936"/>
            <a:ext cx="4240119" cy="314096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2996803"/>
            <a:ext cx="3108960" cy="16109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4817689"/>
            <a:ext cx="1537447" cy="273844"/>
          </a:xfrm>
        </p:spPr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4817689"/>
            <a:ext cx="300513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10" name="TextBox 9"/>
          <p:cNvSpPr txBox="1"/>
          <p:nvPr/>
        </p:nvSpPr>
        <p:spPr>
          <a:xfrm>
            <a:off x="4750361" y="2528048"/>
            <a:ext cx="2205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18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263199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9" name="TextBox 8"/>
          <p:cNvSpPr txBox="1"/>
          <p:nvPr/>
        </p:nvSpPr>
        <p:spPr>
          <a:xfrm>
            <a:off x="223186" y="171450"/>
            <a:ext cx="26090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373677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1" y="211931"/>
            <a:ext cx="642097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9" name="TextBox 8"/>
          <p:cNvSpPr txBox="1"/>
          <p:nvPr/>
        </p:nvSpPr>
        <p:spPr>
          <a:xfrm>
            <a:off x="223186" y="171450"/>
            <a:ext cx="26090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11931"/>
            <a:ext cx="91440" cy="1200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</p:spTree>
    <p:extLst>
      <p:ext uri="{BB962C8B-B14F-4D97-AF65-F5344CB8AC3E}">
        <p14:creationId xmlns:p14="http://schemas.microsoft.com/office/powerpoint/2010/main" val="2935248752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716056"/>
            <a:ext cx="681318" cy="3878567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19067"/>
            <a:ext cx="6858000" cy="388865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9" name="TextBox 8"/>
          <p:cNvSpPr txBox="1"/>
          <p:nvPr/>
        </p:nvSpPr>
        <p:spPr>
          <a:xfrm rot="16200000">
            <a:off x="8625725" y="421251"/>
            <a:ext cx="195682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22557567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00853"/>
            <a:ext cx="7556313" cy="74631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9" name="TextBox 8"/>
          <p:cNvSpPr txBox="1"/>
          <p:nvPr/>
        </p:nvSpPr>
        <p:spPr>
          <a:xfrm>
            <a:off x="223186" y="171450"/>
            <a:ext cx="26090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847165"/>
            <a:ext cx="7558960" cy="58102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18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091491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468501"/>
            <a:ext cx="4038600" cy="700088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171950"/>
            <a:ext cx="4038600" cy="561415"/>
          </a:xfrm>
        </p:spPr>
        <p:txBody>
          <a:bodyPr>
            <a:normAutofit/>
          </a:bodyPr>
          <a:lstStyle>
            <a:lvl1pPr marL="0" indent="0" algn="l">
              <a:spcBef>
                <a:spcPts val="225"/>
              </a:spcBef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4819230"/>
            <a:ext cx="1232647" cy="273844"/>
          </a:xfrm>
        </p:spPr>
        <p:txBody>
          <a:bodyPr/>
          <a:lstStyle>
            <a:lvl1pPr algn="l">
              <a:defRPr/>
            </a:lvl1pPr>
          </a:lstStyle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4819230"/>
            <a:ext cx="2617694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71450"/>
            <a:ext cx="4235450" cy="3140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8" name="Rectangle 7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0" name="Rectangle 9"/>
          <p:cNvSpPr/>
          <p:nvPr/>
        </p:nvSpPr>
        <p:spPr>
          <a:xfrm>
            <a:off x="4624388" y="1783080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78308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334621"/>
            <a:ext cx="3086100" cy="1530679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3450">
                <a:solidFill>
                  <a:schemeClr val="bg1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2" y="131109"/>
            <a:ext cx="413309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5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967428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171450"/>
            <a:ext cx="8200930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343151"/>
            <a:ext cx="5638800" cy="1021556"/>
          </a:xfrm>
        </p:spPr>
        <p:txBody>
          <a:bodyPr anchor="b" anchorCtr="0">
            <a:normAutofit/>
          </a:bodyPr>
          <a:lstStyle>
            <a:lvl1pPr algn="l"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371851"/>
            <a:ext cx="5638800" cy="112514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225"/>
              </a:spcBef>
              <a:buNone/>
              <a:defRPr sz="1050" cap="none" baseline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4686581"/>
            <a:ext cx="1474694" cy="27384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4686581"/>
            <a:ext cx="56388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4686581"/>
            <a:ext cx="554038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8" name="TextBox 7"/>
          <p:cNvSpPr txBox="1"/>
          <p:nvPr/>
        </p:nvSpPr>
        <p:spPr>
          <a:xfrm>
            <a:off x="2003613" y="2333066"/>
            <a:ext cx="26090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1" y="171450"/>
            <a:ext cx="212725" cy="47589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</p:spTree>
    <p:extLst>
      <p:ext uri="{BB962C8B-B14F-4D97-AF65-F5344CB8AC3E}">
        <p14:creationId xmlns:p14="http://schemas.microsoft.com/office/powerpoint/2010/main" val="14663513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1" y="211931"/>
            <a:ext cx="642097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2" name="Rectangle 11"/>
          <p:cNvSpPr/>
          <p:nvPr/>
        </p:nvSpPr>
        <p:spPr>
          <a:xfrm>
            <a:off x="8068235" y="211931"/>
            <a:ext cx="91440" cy="1200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0" name="TextBox 9"/>
          <p:cNvSpPr txBox="1"/>
          <p:nvPr/>
        </p:nvSpPr>
        <p:spPr>
          <a:xfrm>
            <a:off x="223186" y="171450"/>
            <a:ext cx="26090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489472"/>
            <a:ext cx="3657600" cy="3105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489472"/>
            <a:ext cx="3657600" cy="3105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1109225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2" name="TextBox 11"/>
          <p:cNvSpPr txBox="1"/>
          <p:nvPr/>
        </p:nvSpPr>
        <p:spPr>
          <a:xfrm>
            <a:off x="223186" y="171450"/>
            <a:ext cx="26090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1835524"/>
            <a:ext cx="3657600" cy="275909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1835524"/>
            <a:ext cx="3657600" cy="275909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1553136"/>
            <a:ext cx="3657600" cy="242047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350" b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1553136"/>
            <a:ext cx="3657600" cy="2420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350" b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32977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6" y="171450"/>
            <a:ext cx="26090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489472"/>
            <a:ext cx="7569157" cy="147447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8" y="3123724"/>
            <a:ext cx="7569157" cy="147447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181676"/>
            <a:ext cx="554038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5485417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10" name="TextBox 9"/>
          <p:cNvSpPr txBox="1"/>
          <p:nvPr/>
        </p:nvSpPr>
        <p:spPr>
          <a:xfrm>
            <a:off x="223186" y="171450"/>
            <a:ext cx="26090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7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89472"/>
            <a:ext cx="3657600" cy="147447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89472"/>
            <a:ext cx="3657600" cy="3105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127248"/>
            <a:ext cx="3657600" cy="147447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82105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363070"/>
            <a:ext cx="7556313" cy="837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485901"/>
            <a:ext cx="7556313" cy="310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481768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B956523-7A14-8047-81F3-53A6CA6A67A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4817689"/>
            <a:ext cx="61228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181676"/>
            <a:ext cx="5540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9947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7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spcBef>
          <a:spcPts val="1500"/>
        </a:spcBef>
        <a:buClr>
          <a:schemeClr val="accent1"/>
        </a:buClr>
        <a:buSzPct val="75000"/>
        <a:buFont typeface="Wingdings" pitchFamily="2" charset="2"/>
        <a:buChar char="n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spcBef>
          <a:spcPts val="45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spcBef>
          <a:spcPts val="450"/>
        </a:spcBef>
        <a:buClr>
          <a:schemeClr val="accent1"/>
        </a:buClr>
        <a:buSzPct val="75000"/>
        <a:buFont typeface="Wingdings" pitchFamily="2" charset="2"/>
        <a:buChar char="n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spcBef>
          <a:spcPts val="45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spcBef>
          <a:spcPts val="450"/>
        </a:spcBef>
        <a:buClr>
          <a:schemeClr val="accent1"/>
        </a:buClr>
        <a:buSzPct val="75000"/>
        <a:buFont typeface="Wingdings" pitchFamily="2" charset="2"/>
        <a:buChar char="n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1598FA-7F83-40AC-8B52-8A3E0557D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10"/>
            <a:ext cx="9144000" cy="5143500"/>
          </a:xfrm>
          <a:prstGeom prst="rect">
            <a:avLst/>
          </a:prstGeom>
        </p:spPr>
      </p:pic>
      <p:sp>
        <p:nvSpPr>
          <p:cNvPr id="6" name="مربع نص 7">
            <a:extLst>
              <a:ext uri="{FF2B5EF4-FFF2-40B4-BE49-F238E27FC236}">
                <a16:creationId xmlns:a16="http://schemas.microsoft.com/office/drawing/2014/main" id="{60322041-9B56-4E40-A661-C8A374FF4847}"/>
              </a:ext>
            </a:extLst>
          </p:cNvPr>
          <p:cNvSpPr txBox="1"/>
          <p:nvPr/>
        </p:nvSpPr>
        <p:spPr>
          <a:xfrm>
            <a:off x="-88329" y="2248584"/>
            <a:ext cx="658679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buClrTx/>
              <a:buFontTx/>
              <a:buNone/>
            </a:pPr>
            <a:r>
              <a:rPr lang="en-US" sz="3600" kern="1200" dirty="0">
                <a:solidFill>
                  <a:prstClr val="black"/>
                </a:solidFill>
                <a:latin typeface="Algerian" panose="04020705040A02060702" pitchFamily="82" charset="0"/>
                <a:ea typeface="+mn-ea"/>
                <a:cs typeface="+mn-cs"/>
              </a:rPr>
              <a:t>Introduction to  sociology</a:t>
            </a:r>
          </a:p>
        </p:txBody>
      </p:sp>
      <p:sp>
        <p:nvSpPr>
          <p:cNvPr id="7" name="مربع نص 11">
            <a:extLst>
              <a:ext uri="{FF2B5EF4-FFF2-40B4-BE49-F238E27FC236}">
                <a16:creationId xmlns:a16="http://schemas.microsoft.com/office/drawing/2014/main" id="{E225C267-2277-4683-96AE-B81DA85943E6}"/>
              </a:ext>
            </a:extLst>
          </p:cNvPr>
          <p:cNvSpPr txBox="1"/>
          <p:nvPr/>
        </p:nvSpPr>
        <p:spPr>
          <a:xfrm>
            <a:off x="-703520" y="27610"/>
            <a:ext cx="31602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b="1" dirty="0">
                <a:solidFill>
                  <a:prstClr val="white"/>
                </a:solidFill>
                <a:latin typeface="Garamond" panose="02020404030301010803"/>
              </a:rPr>
              <a:t>University of Basra</a:t>
            </a:r>
          </a:p>
          <a:p>
            <a:pPr algn="ctr" rtl="1"/>
            <a:r>
              <a:rPr lang="en-US" b="1" dirty="0">
                <a:solidFill>
                  <a:prstClr val="white"/>
                </a:solidFill>
                <a:latin typeface="Garamond" panose="02020404030301010803"/>
              </a:rPr>
              <a:t>College of Nursing</a:t>
            </a:r>
            <a:endParaRPr lang="ar-IQ" dirty="0">
              <a:solidFill>
                <a:prstClr val="white"/>
              </a:solidFill>
              <a:latin typeface="Garamond" panose="02020404030301010803"/>
              <a:cs typeface="Times New Roman" panose="02020603050405020304" pitchFamily="18" charset="0"/>
            </a:endParaRPr>
          </a:p>
        </p:txBody>
      </p:sp>
      <p:sp>
        <p:nvSpPr>
          <p:cNvPr id="8" name="مربع نص 10">
            <a:extLst>
              <a:ext uri="{FF2B5EF4-FFF2-40B4-BE49-F238E27FC236}">
                <a16:creationId xmlns:a16="http://schemas.microsoft.com/office/drawing/2014/main" id="{B169506E-F0E2-4504-93A7-CFADCD647773}"/>
              </a:ext>
            </a:extLst>
          </p:cNvPr>
          <p:cNvSpPr txBox="1"/>
          <p:nvPr/>
        </p:nvSpPr>
        <p:spPr>
          <a:xfrm>
            <a:off x="0" y="1497014"/>
            <a:ext cx="51138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buClrTx/>
              <a:buFontTx/>
              <a:buNone/>
            </a:pPr>
            <a:r>
              <a:rPr lang="en-US" sz="2400" b="1" kern="1200" dirty="0">
                <a:solidFill>
                  <a:prstClr val="white"/>
                </a:solidFill>
                <a:latin typeface="Elephant" panose="02020904090505020303" pitchFamily="18" charset="0"/>
                <a:ea typeface="+mn-ea"/>
                <a:cs typeface="+mn-cs"/>
              </a:rPr>
              <a:t>Health  Sociology for Nursing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F49CB9-E41C-4FB4-993F-8CEB94380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041" y="4570853"/>
            <a:ext cx="406028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2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F6686-8585-4C97-8DF2-9D81CD6F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EB7BC118-6078-4475-940A-F1DD984AE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500"/>
          </a:xfrm>
        </p:spPr>
      </p:pic>
    </p:spTree>
    <p:extLst>
      <p:ext uri="{BB962C8B-B14F-4D97-AF65-F5344CB8AC3E}">
        <p14:creationId xmlns:p14="http://schemas.microsoft.com/office/powerpoint/2010/main" val="360434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3F4DF-8C2B-211F-B208-086FE6A6E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234" y="130337"/>
            <a:ext cx="7556313" cy="837080"/>
          </a:xfrm>
        </p:spPr>
        <p:txBody>
          <a:bodyPr/>
          <a:lstStyle/>
          <a:p>
            <a:r>
              <a:rPr lang="en-US" sz="2800" b="1" dirty="0"/>
              <a:t>Q1. Fill in the blank?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28030-A28E-42CE-31B5-D8B458B36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88" y="844658"/>
            <a:ext cx="8810787" cy="3749965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1. …………………. Was the </a:t>
            </a:r>
            <a:r>
              <a:rPr lang="en-US" sz="3200" b="1" dirty="0">
                <a:solidFill>
                  <a:schemeClr val="tx1"/>
                </a:solidFill>
              </a:rPr>
              <a:t>Father of Sociology ?</a:t>
            </a:r>
          </a:p>
          <a:p>
            <a:pPr algn="just"/>
            <a:r>
              <a:rPr lang="en-US" sz="3200" b="1" dirty="0">
                <a:solidFill>
                  <a:schemeClr val="tx1"/>
                </a:solidFill>
              </a:rPr>
              <a:t>2. It was C. Wright Mills (1959) who pointed to the connection  </a:t>
            </a:r>
            <a:r>
              <a:rPr lang="en-US" sz="3200" b="1">
                <a:solidFill>
                  <a:schemeClr val="tx1"/>
                </a:solidFill>
              </a:rPr>
              <a:t>between ………………………..and </a:t>
            </a:r>
            <a:r>
              <a:rPr lang="en-US" sz="3200" b="1" dirty="0">
                <a:solidFill>
                  <a:schemeClr val="tx1"/>
                </a:solidFill>
              </a:rPr>
              <a:t>………………………</a:t>
            </a:r>
          </a:p>
          <a:p>
            <a:pPr algn="just"/>
            <a:endParaRPr lang="en-US" sz="1800" b="1" dirty="0">
              <a:solidFill>
                <a:schemeClr val="tx1"/>
              </a:solidFill>
            </a:endParaRPr>
          </a:p>
          <a:p>
            <a:pPr algn="just"/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624" y="279013"/>
            <a:ext cx="6202976" cy="837080"/>
          </a:xfrm>
        </p:spPr>
        <p:txBody>
          <a:bodyPr/>
          <a:lstStyle/>
          <a:p>
            <a:r>
              <a:rPr lang="en-US" sz="3200" b="1" dirty="0"/>
              <a:t>Introduction to  sociology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71" y="836678"/>
            <a:ext cx="7943162" cy="43068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The word Sociology  derived from Latin word </a:t>
            </a:r>
            <a:r>
              <a:rPr lang="en-US" sz="2600" dirty="0">
                <a:solidFill>
                  <a:srgbClr val="FF0000"/>
                </a:solidFill>
              </a:rPr>
              <a:t>“</a:t>
            </a:r>
            <a:r>
              <a:rPr lang="en-US" sz="2600" dirty="0" err="1">
                <a:solidFill>
                  <a:srgbClr val="FF0000"/>
                </a:solidFill>
              </a:rPr>
              <a:t>Societus</a:t>
            </a:r>
            <a:r>
              <a:rPr lang="en-US" sz="2600" dirty="0">
                <a:solidFill>
                  <a:srgbClr val="FF0000"/>
                </a:solidFill>
              </a:rPr>
              <a:t>” </a:t>
            </a:r>
            <a:r>
              <a:rPr lang="en-US" sz="2600" dirty="0">
                <a:solidFill>
                  <a:schemeClr val="tx1"/>
                </a:solidFill>
              </a:rPr>
              <a:t>means </a:t>
            </a:r>
            <a:r>
              <a:rPr lang="en-US" sz="2600" dirty="0">
                <a:solidFill>
                  <a:srgbClr val="FF0000"/>
                </a:solidFill>
              </a:rPr>
              <a:t>“society”, </a:t>
            </a:r>
            <a:r>
              <a:rPr lang="en-US" sz="2600" dirty="0">
                <a:solidFill>
                  <a:schemeClr val="tx1"/>
                </a:solidFill>
              </a:rPr>
              <a:t>and the Greek word “</a:t>
            </a:r>
            <a:r>
              <a:rPr lang="en-US" sz="2600" dirty="0">
                <a:solidFill>
                  <a:srgbClr val="FF0000"/>
                </a:solidFill>
              </a:rPr>
              <a:t>logos</a:t>
            </a:r>
            <a:r>
              <a:rPr lang="en-US" sz="2600" dirty="0">
                <a:solidFill>
                  <a:schemeClr val="tx1"/>
                </a:solidFill>
              </a:rPr>
              <a:t>” means “</a:t>
            </a:r>
            <a:r>
              <a:rPr lang="en-US" sz="2600" dirty="0">
                <a:solidFill>
                  <a:srgbClr val="FF0000"/>
                </a:solidFill>
              </a:rPr>
              <a:t>study or science</a:t>
            </a:r>
            <a:r>
              <a:rPr lang="en-US" sz="2600" dirty="0">
                <a:solidFill>
                  <a:schemeClr val="tx1"/>
                </a:solidFill>
              </a:rPr>
              <a:t>” Sociology is the “</a:t>
            </a:r>
            <a:r>
              <a:rPr lang="en-US" sz="2600" dirty="0">
                <a:solidFill>
                  <a:srgbClr val="FF0000"/>
                </a:solidFill>
              </a:rPr>
              <a:t>Science of Society”.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851" y="4307595"/>
            <a:ext cx="2710149" cy="83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87" y="714720"/>
            <a:ext cx="8615189" cy="44287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Auguste Comte, A French philosopher Who in 1838 conceived of the term ‘sociology’. He felt that science could also be used to study the social world.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/>
                </a:solidFill>
              </a:rPr>
              <a:t>    He would become known as the </a:t>
            </a:r>
            <a:r>
              <a:rPr lang="en-US" sz="2400" b="1" dirty="0">
                <a:solidFill>
                  <a:srgbClr val="FF0000"/>
                </a:solidFill>
              </a:rPr>
              <a:t>“Father of Sociology.”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2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38" y="759862"/>
            <a:ext cx="8681291" cy="4383638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</a:rPr>
              <a:t>Sociology can be defined as the study of relationships between human beings.</a:t>
            </a:r>
          </a:p>
          <a:p>
            <a:pPr algn="just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2000" b="1" dirty="0">
                <a:solidFill>
                  <a:schemeClr val="tx1"/>
                </a:solidFill>
              </a:rPr>
              <a:t>At a very general level, Sociology can be understood as the study of society as society itself has a huge influence on what we do, how we think and who we are.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Sociology is essentially the study of people, by people – how people form cultures, societies, organizations, laws, beliefs, families, religions, and all other aspects of human life.</a:t>
            </a:r>
            <a:br>
              <a:rPr lang="en-US" sz="2000" b="1" dirty="0">
                <a:solidFill>
                  <a:schemeClr val="tx1"/>
                </a:solidFill>
              </a:rPr>
            </a:br>
            <a:endParaRPr lang="en-US" sz="2000" b="1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1090613" indent="-457200" algn="just">
              <a:buFont typeface="+mj-lt"/>
              <a:buAutoNum type="alphaLcParenR"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56" y="830732"/>
            <a:ext cx="8138749" cy="381183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  * Williamson </a:t>
            </a:r>
            <a:r>
              <a:rPr lang="en-US" sz="2400" dirty="0">
                <a:solidFill>
                  <a:srgbClr val="FF0000"/>
                </a:solidFill>
              </a:rPr>
              <a:t>(1999) </a:t>
            </a:r>
            <a:r>
              <a:rPr lang="en-US" sz="2400" dirty="0">
                <a:solidFill>
                  <a:schemeClr val="tx1"/>
                </a:solidFill>
              </a:rPr>
              <a:t>claim that sociology is - a reflective discipline  that  helps to interpret</a:t>
            </a:r>
            <a:r>
              <a:rPr lang="ar-SA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everyday experience, and it assists to 'develop nurses who are capable of understanding, analyzing and adapting to the social and organizational change which is a chronic feature of our professional  lives.</a:t>
            </a:r>
          </a:p>
        </p:txBody>
      </p:sp>
    </p:spTree>
    <p:extLst>
      <p:ext uri="{BB962C8B-B14F-4D97-AF65-F5344CB8AC3E}">
        <p14:creationId xmlns:p14="http://schemas.microsoft.com/office/powerpoint/2010/main" val="421335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2" y="1200150"/>
            <a:ext cx="8711627" cy="31087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 It was C. Wright Mills (1959) who pointed to the connection  between ‘private troubles’ and ‘public issues’.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Whatever we undergo as individuals (and this applies to emotions, pain, disease and cognition) our social surroundings have either helped create, or are affected by, these experiences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A41909-7D2C-4149-9063-CB149ABD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Sociological imagination</a:t>
            </a:r>
          </a:p>
        </p:txBody>
      </p:sp>
    </p:spTree>
    <p:extLst>
      <p:ext uri="{BB962C8B-B14F-4D97-AF65-F5344CB8AC3E}">
        <p14:creationId xmlns:p14="http://schemas.microsoft.com/office/powerpoint/2010/main" val="79214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54" y="1136042"/>
            <a:ext cx="8326035" cy="326236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 For example, the private trouble of losing a loved one in a car accident is a public issue in that both the amount of money governments put into road safety, and the degree to which a society values commodities such as cars safety belt , are linked to the number of people who are killed on the roads.</a:t>
            </a:r>
          </a:p>
        </p:txBody>
      </p:sp>
    </p:spTree>
    <p:extLst>
      <p:ext uri="{BB962C8B-B14F-4D97-AF65-F5344CB8AC3E}">
        <p14:creationId xmlns:p14="http://schemas.microsoft.com/office/powerpoint/2010/main" val="359198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56" y="823474"/>
            <a:ext cx="8868577" cy="39542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 Other example ; The private trouble of being diagnosed as having cancer is also a public issue as either directly or indirectly it relates to health policy and health-</a:t>
            </a:r>
            <a:r>
              <a:rPr lang="en-US" sz="2000" dirty="0" err="1">
                <a:solidFill>
                  <a:schemeClr val="tx1"/>
                </a:solidFill>
              </a:rPr>
              <a:t>service.Resources</a:t>
            </a:r>
            <a:r>
              <a:rPr lang="en-US" sz="2000" dirty="0">
                <a:solidFill>
                  <a:schemeClr val="tx1"/>
                </a:solidFill>
              </a:rPr>
              <a:t>, which in turn are connected with social values, such as better health promotion strategies installed by government and health agencies, a greater political will at local and national levels to improve the physical environment.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8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D20CFD6-A226-47BE-88F9-AF04458C4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184744"/>
            <a:ext cx="8088934" cy="318052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solidFill>
                  <a:schemeClr val="tx1"/>
                </a:solidFill>
              </a:rPr>
              <a:t> The private issue of depression is       a public issue in the sense that this  ‘internal’ condition may have been precipitated by isolation and de humanizing social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34003682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3C63E32E-F26B-4B54-9F3F-12F375CCA203}" vid="{2C20D32D-616C-4120-9B8B-0ABDB52370E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133</TotalTime>
  <Words>494</Words>
  <Application>Microsoft Office PowerPoint</Application>
  <PresentationFormat>On-screen Show (16:9)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Algerian</vt:lpstr>
      <vt:lpstr>Arial</vt:lpstr>
      <vt:lpstr>Elephant</vt:lpstr>
      <vt:lpstr>Garamond</vt:lpstr>
      <vt:lpstr>Rockwell</vt:lpstr>
      <vt:lpstr>Wingdings</vt:lpstr>
      <vt:lpstr>Theme1</vt:lpstr>
      <vt:lpstr>PowerPoint Presentation</vt:lpstr>
      <vt:lpstr>Introduction to  sociology</vt:lpstr>
      <vt:lpstr>PowerPoint Presentation</vt:lpstr>
      <vt:lpstr>PowerPoint Presentation</vt:lpstr>
      <vt:lpstr>PowerPoint Presentation</vt:lpstr>
      <vt:lpstr> Sociological imagination</vt:lpstr>
      <vt:lpstr>PowerPoint Presentation</vt:lpstr>
      <vt:lpstr>PowerPoint Presentation</vt:lpstr>
      <vt:lpstr>PowerPoint Presentation</vt:lpstr>
      <vt:lpstr>PowerPoint Presentation</vt:lpstr>
      <vt:lpstr>Q1. Fill in the blank?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Qais ALsheikh</dc:creator>
  <cp:lastModifiedBy>Doaa Bachi</cp:lastModifiedBy>
  <cp:revision>18</cp:revision>
  <dcterms:modified xsi:type="dcterms:W3CDTF">2022-10-12T06:56:20Z</dcterms:modified>
</cp:coreProperties>
</file>